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T Sans Narrow"/>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bold.fntdata"/><Relationship Id="rId30" Type="http://schemas.openxmlformats.org/officeDocument/2006/relationships/font" Target="fonts/PTSansNarrow-regular.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af082579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af082579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ac9eee3f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ac9eee3f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adc487026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adc487026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adc487026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adc487026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af36c522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af36c522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ac9eee3f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ac9eee3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ac9eee3f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ac9eee3f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af08257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af082579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af082579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af082579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ac9eee3f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ac9eee3f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aa380eb2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aa380eb2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af36c522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af36c522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ac9eee3f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ac9eee3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aec96b9d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aec96b9d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ac9eee3f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ac9eee3f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af36c522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af36c522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ac9eee3f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ac9eee3f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adc48702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adc48702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ac9eee3f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ac9eee3f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adc48702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adc48702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adc48702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adc4870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adc48702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adc48702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adc48702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adc48702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TW" sz="1050">
                <a:solidFill>
                  <a:srgbClr val="222222"/>
                </a:solidFill>
                <a:highlight>
                  <a:srgbClr val="FFFFFF"/>
                </a:highlight>
              </a:rPr>
              <a:t> the ratio of the standard deviation to the mean </a:t>
            </a:r>
            <a:endParaRPr sz="125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3650" y="1371150"/>
            <a:ext cx="7136700" cy="120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t>ProCAT: a data analysis approach for protein microarrays</a:t>
            </a:r>
            <a:endParaRPr sz="3600"/>
          </a:p>
        </p:txBody>
      </p:sp>
      <p:sp>
        <p:nvSpPr>
          <p:cNvPr id="67" name="Google Shape;67;p13"/>
          <p:cNvSpPr txBox="1"/>
          <p:nvPr>
            <p:ph idx="1" type="subTitle"/>
          </p:nvPr>
        </p:nvSpPr>
        <p:spPr>
          <a:xfrm>
            <a:off x="2136750" y="2693174"/>
            <a:ext cx="4870500" cy="96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sz="1600"/>
              <a:t>Yale University</a:t>
            </a:r>
            <a:endParaRPr sz="1600"/>
          </a:p>
          <a:p>
            <a:pPr indent="0" lvl="0" marL="0" rtl="0" algn="ctr">
              <a:spcBef>
                <a:spcPts val="0"/>
              </a:spcBef>
              <a:spcAft>
                <a:spcPts val="0"/>
              </a:spcAft>
              <a:buNone/>
            </a:pPr>
            <a:r>
              <a:rPr lang="zh-TW" sz="1600"/>
              <a:t>Xiaowei Zhu, Mark Gerstein and Michael Snyder</a:t>
            </a:r>
            <a:endParaRPr sz="1600"/>
          </a:p>
          <a:p>
            <a:pPr indent="0" lvl="0" marL="0" rtl="0" algn="ctr">
              <a:spcBef>
                <a:spcPts val="0"/>
              </a:spcBef>
              <a:spcAft>
                <a:spcPts val="0"/>
              </a:spcAft>
              <a:buNone/>
            </a:pPr>
            <a:r>
              <a:rPr lang="zh-TW" sz="1600"/>
              <a:t>Genome </a:t>
            </a:r>
            <a:r>
              <a:rPr lang="zh-TW" sz="1600"/>
              <a:t>Biol</a:t>
            </a:r>
            <a:r>
              <a:rPr lang="zh-TW" sz="1600"/>
              <a:t> 2006</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2: two-parameter signal normalization approach in sliding windows  </a:t>
            </a:r>
            <a:endParaRPr sz="2400"/>
          </a:p>
          <a:p>
            <a:pPr indent="0" lvl="0" marL="0" rtl="0" algn="l">
              <a:spcBef>
                <a:spcPts val="0"/>
              </a:spcBef>
              <a:spcAft>
                <a:spcPts val="0"/>
              </a:spcAft>
              <a:buNone/>
            </a:pPr>
            <a:r>
              <a:t/>
            </a:r>
            <a:endParaRPr/>
          </a:p>
        </p:txBody>
      </p:sp>
      <p:sp>
        <p:nvSpPr>
          <p:cNvPr id="129" name="Google Shape;129;p22"/>
          <p:cNvSpPr txBox="1"/>
          <p:nvPr>
            <p:ph idx="1" type="body"/>
          </p:nvPr>
        </p:nvSpPr>
        <p:spPr>
          <a:xfrm>
            <a:off x="311700" y="1152425"/>
            <a:ext cx="8520600" cy="3302700"/>
          </a:xfrm>
          <a:prstGeom prst="rect">
            <a:avLst/>
          </a:prstGeom>
        </p:spPr>
        <p:txBody>
          <a:bodyPr anchorCtr="0" anchor="t" bIns="91425" lIns="91425" spcFirstLastPara="1" rIns="91425" wrap="square" tIns="91425">
            <a:noAutofit/>
          </a:bodyPr>
          <a:lstStyle/>
          <a:p>
            <a:pPr indent="-342900" lvl="0" marL="457200" rtl="0" algn="just">
              <a:lnSpc>
                <a:spcPct val="114000"/>
              </a:lnSpc>
              <a:spcBef>
                <a:spcPts val="0"/>
              </a:spcBef>
              <a:spcAft>
                <a:spcPts val="0"/>
              </a:spcAft>
              <a:buSzPts val="1800"/>
              <a:buChar char="●"/>
            </a:pPr>
            <a:r>
              <a:rPr lang="zh-TW"/>
              <a:t>Two parameters, </a:t>
            </a:r>
            <a:r>
              <a:rPr b="1" lang="zh-TW"/>
              <a:t>the median</a:t>
            </a:r>
            <a:r>
              <a:rPr lang="zh-TW"/>
              <a:t> and </a:t>
            </a:r>
            <a:r>
              <a:rPr b="1" lang="zh-TW"/>
              <a:t>the median absolute deviation (MAD)</a:t>
            </a:r>
            <a:r>
              <a:rPr lang="zh-TW"/>
              <a:t>, are calculated to represent the signal distribution in the local window.   </a:t>
            </a:r>
            <a:endParaRPr/>
          </a:p>
          <a:p>
            <a:pPr indent="-342900" lvl="0" marL="457200" rtl="0" algn="just">
              <a:lnSpc>
                <a:spcPct val="114000"/>
              </a:lnSpc>
              <a:spcBef>
                <a:spcPts val="1000"/>
              </a:spcBef>
              <a:spcAft>
                <a:spcPts val="0"/>
              </a:spcAft>
              <a:buSzPts val="1800"/>
              <a:buChar char="●"/>
            </a:pPr>
            <a:r>
              <a:rPr lang="zh-TW"/>
              <a:t>T</a:t>
            </a:r>
            <a:r>
              <a:rPr lang="zh-TW"/>
              <a:t>o n</a:t>
            </a:r>
            <a:r>
              <a:rPr lang="zh-TW"/>
              <a:t>ormalize the slide with several different parameters. Five window sizes were tested, termed windows 1, 3, 5, 7, and 9. These numbers correspond to the window size as a function of the number of spots on one edge of a block. </a:t>
            </a:r>
            <a:endParaRPr/>
          </a:p>
          <a:p>
            <a:pPr indent="-342900" lvl="0" marL="457200" rtl="0" algn="just">
              <a:spcBef>
                <a:spcPts val="1000"/>
              </a:spcBef>
              <a:spcAft>
                <a:spcPts val="0"/>
              </a:spcAft>
              <a:buSzPts val="1800"/>
              <a:buChar char="●"/>
            </a:pPr>
            <a:r>
              <a:rPr lang="zh-TW"/>
              <a:t>For example, a block of 20 by 20 spots analyzed using window 1 would have a window size of 0.1 that of the block edge, or in this case 2 spots above, below, and to either side of the central spot , whereas a window size of 9 would contain a 37 by 37 area. (</a:t>
            </a:r>
            <a:r>
              <a:rPr b="1" lang="zh-TW"/>
              <a:t>(20*0.9)*2+1=37</a:t>
            </a:r>
            <a:r>
              <a:rPr lang="zh-TW"/>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2: two-parameter signal normalization approach in sliding windows  </a:t>
            </a:r>
            <a:endParaRPr sz="2400"/>
          </a:p>
          <a:p>
            <a:pPr indent="0" lvl="0" marL="0" rtl="0" algn="l">
              <a:spcBef>
                <a:spcPts val="0"/>
              </a:spcBef>
              <a:spcAft>
                <a:spcPts val="0"/>
              </a:spcAft>
              <a:buNone/>
            </a:pPr>
            <a:r>
              <a:t/>
            </a:r>
            <a:endParaRPr/>
          </a:p>
        </p:txBody>
      </p:sp>
      <p:sp>
        <p:nvSpPr>
          <p:cNvPr id="135" name="Google Shape;135;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6" name="Google Shape;136;p23"/>
          <p:cNvPicPr preferRelativeResize="0"/>
          <p:nvPr/>
        </p:nvPicPr>
        <p:blipFill>
          <a:blip r:embed="rId3">
            <a:alphaModFix/>
          </a:blip>
          <a:stretch>
            <a:fillRect/>
          </a:stretch>
        </p:blipFill>
        <p:spPr>
          <a:xfrm>
            <a:off x="4393878" y="1094863"/>
            <a:ext cx="3462775" cy="3645650"/>
          </a:xfrm>
          <a:prstGeom prst="rect">
            <a:avLst/>
          </a:prstGeom>
          <a:noFill/>
          <a:ln>
            <a:noFill/>
          </a:ln>
        </p:spPr>
      </p:pic>
      <p:pic>
        <p:nvPicPr>
          <p:cNvPr id="137" name="Google Shape;137;p23"/>
          <p:cNvPicPr preferRelativeResize="0"/>
          <p:nvPr/>
        </p:nvPicPr>
        <p:blipFill>
          <a:blip r:embed="rId4">
            <a:alphaModFix/>
          </a:blip>
          <a:stretch>
            <a:fillRect/>
          </a:stretch>
        </p:blipFill>
        <p:spPr>
          <a:xfrm>
            <a:off x="1044100" y="1162700"/>
            <a:ext cx="2296450" cy="350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2: two-parameter signal normalization approach in sliding windows</a:t>
            </a:r>
            <a:endParaRPr sz="2400"/>
          </a:p>
        </p:txBody>
      </p:sp>
      <p:sp>
        <p:nvSpPr>
          <p:cNvPr id="143" name="Google Shape;143;p24"/>
          <p:cNvSpPr txBox="1"/>
          <p:nvPr>
            <p:ph idx="1" type="body"/>
          </p:nvPr>
        </p:nvSpPr>
        <p:spPr>
          <a:xfrm>
            <a:off x="311700" y="1266325"/>
            <a:ext cx="8520600" cy="3773700"/>
          </a:xfrm>
          <a:prstGeom prst="rect">
            <a:avLst/>
          </a:prstGeom>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Char char="●"/>
            </a:pPr>
            <a:r>
              <a:rPr lang="zh-TW"/>
              <a:t>Decrease of signal variation suggests that a large scaling window will help to reduce spatial artifacts. Although larger window sizes are possible, 9 was used as the default number for ProCAT because the analysis can be done in a reasonable time and minimal improvement has been achieved after window size 7 .</a:t>
            </a:r>
            <a:endParaRPr/>
          </a:p>
          <a:p>
            <a:pPr indent="-342900" lvl="0" marL="457200" rtl="0" algn="l">
              <a:lnSpc>
                <a:spcPct val="114000"/>
              </a:lnSpc>
              <a:spcBef>
                <a:spcPts val="1000"/>
              </a:spcBef>
              <a:spcAft>
                <a:spcPts val="0"/>
              </a:spcAft>
              <a:buSzPts val="1800"/>
              <a:buChar char="●"/>
            </a:pPr>
            <a:r>
              <a:rPr lang="zh-TW"/>
              <a:t>In a protein slide with </a:t>
            </a:r>
            <a:r>
              <a:rPr b="1" i="1" lang="zh-TW"/>
              <a:t>N</a:t>
            </a:r>
            <a:r>
              <a:rPr i="1" lang="zh-TW"/>
              <a:t> </a:t>
            </a:r>
            <a:r>
              <a:rPr lang="zh-TW"/>
              <a:t>rows and </a:t>
            </a:r>
            <a:r>
              <a:rPr b="1" i="1" lang="zh-TW"/>
              <a:t>M</a:t>
            </a:r>
            <a:r>
              <a:rPr lang="zh-TW"/>
              <a:t> columns, a local window </a:t>
            </a:r>
            <a:r>
              <a:rPr b="1" i="1" lang="zh-TW"/>
              <a:t>W</a:t>
            </a:r>
            <a:r>
              <a:rPr b="1" baseline="-25000" i="1" lang="zh-TW"/>
              <a:t>i,j</a:t>
            </a:r>
            <a:r>
              <a:rPr lang="zh-TW"/>
              <a:t> around one spot (</a:t>
            </a:r>
            <a:r>
              <a:rPr i="1" lang="zh-TW"/>
              <a:t>i, j</a:t>
            </a:r>
            <a:r>
              <a:rPr lang="zh-TW"/>
              <a:t>) is defined as signals of a set of spots, </a:t>
            </a:r>
            <a:r>
              <a:rPr b="1" i="1" lang="zh-TW"/>
              <a:t>S</a:t>
            </a:r>
            <a:r>
              <a:rPr b="1" baseline="-25000" i="1" lang="zh-TW"/>
              <a:t>i,j</a:t>
            </a:r>
            <a:r>
              <a:rPr lang="zh-TW"/>
              <a:t> that satisfy:</a:t>
            </a:r>
            <a:endParaRPr/>
          </a:p>
          <a:p>
            <a:pPr indent="0" lvl="0" marL="0" rtl="0" algn="l">
              <a:spcBef>
                <a:spcPts val="1000"/>
              </a:spcBef>
              <a:spcAft>
                <a:spcPts val="1600"/>
              </a:spcAft>
              <a:buNone/>
            </a:pPr>
            <a:r>
              <a:t/>
            </a:r>
            <a:endParaRPr/>
          </a:p>
        </p:txBody>
      </p:sp>
      <p:pic>
        <p:nvPicPr>
          <p:cNvPr descr="Wi,j(k) = {Si',j' | max(1, i - k) ≤ i' ≤ min(N, i + k), max(1, j - k) ≤&#10;j' ≤ min(M, j + k)}" id="144" name="Google Shape;144;p24" title="MathEquation,#000000"/>
          <p:cNvPicPr preferRelativeResize="0"/>
          <p:nvPr/>
        </p:nvPicPr>
        <p:blipFill>
          <a:blip r:embed="rId3">
            <a:alphaModFix/>
          </a:blip>
          <a:stretch>
            <a:fillRect/>
          </a:stretch>
        </p:blipFill>
        <p:spPr>
          <a:xfrm>
            <a:off x="432313" y="3877991"/>
            <a:ext cx="8279376" cy="227684"/>
          </a:xfrm>
          <a:prstGeom prst="rect">
            <a:avLst/>
          </a:prstGeom>
          <a:noFill/>
          <a:ln>
            <a:noFill/>
          </a:ln>
        </p:spPr>
      </p:pic>
      <p:pic>
        <p:nvPicPr>
          <p:cNvPr id="145" name="Google Shape;145;p24"/>
          <p:cNvPicPr preferRelativeResize="0"/>
          <p:nvPr/>
        </p:nvPicPr>
        <p:blipFill>
          <a:blip r:embed="rId4">
            <a:alphaModFix/>
          </a:blip>
          <a:stretch>
            <a:fillRect/>
          </a:stretch>
        </p:blipFill>
        <p:spPr>
          <a:xfrm>
            <a:off x="598700" y="4248025"/>
            <a:ext cx="1466850" cy="762000"/>
          </a:xfrm>
          <a:prstGeom prst="rect">
            <a:avLst/>
          </a:prstGeom>
          <a:noFill/>
          <a:ln>
            <a:noFill/>
          </a:ln>
        </p:spPr>
      </p:pic>
      <p:sp>
        <p:nvSpPr>
          <p:cNvPr id="146" name="Google Shape;146;p24"/>
          <p:cNvSpPr txBox="1"/>
          <p:nvPr/>
        </p:nvSpPr>
        <p:spPr>
          <a:xfrm>
            <a:off x="2316450" y="4315075"/>
            <a:ext cx="6335100" cy="6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a:solidFill>
                  <a:schemeClr val="dk2"/>
                </a:solidFill>
                <a:latin typeface="Open Sans"/>
                <a:ea typeface="Open Sans"/>
                <a:cs typeface="Open Sans"/>
                <a:sym typeface="Open Sans"/>
              </a:rPr>
              <a:t>where </a:t>
            </a:r>
            <a:r>
              <a:rPr i="1" lang="zh-TW">
                <a:solidFill>
                  <a:schemeClr val="dk2"/>
                </a:solidFill>
                <a:latin typeface="Open Sans"/>
                <a:ea typeface="Open Sans"/>
                <a:cs typeface="Open Sans"/>
                <a:sym typeface="Open Sans"/>
              </a:rPr>
              <a:t>f</a:t>
            </a:r>
            <a:r>
              <a:rPr baseline="-25000" i="1" lang="zh-TW">
                <a:solidFill>
                  <a:schemeClr val="dk2"/>
                </a:solidFill>
                <a:latin typeface="Open Sans"/>
                <a:ea typeface="Open Sans"/>
                <a:cs typeface="Open Sans"/>
                <a:sym typeface="Open Sans"/>
              </a:rPr>
              <a:t>block</a:t>
            </a:r>
            <a:r>
              <a:rPr lang="zh-TW">
                <a:solidFill>
                  <a:schemeClr val="dk2"/>
                </a:solidFill>
                <a:latin typeface="Open Sans"/>
                <a:ea typeface="Open Sans"/>
                <a:cs typeface="Open Sans"/>
                <a:sym typeface="Open Sans"/>
              </a:rPr>
              <a:t> represents the number of spots on </a:t>
            </a:r>
            <a:r>
              <a:rPr b="1" lang="zh-TW">
                <a:solidFill>
                  <a:schemeClr val="dk2"/>
                </a:solidFill>
                <a:latin typeface="Open Sans"/>
                <a:ea typeface="Open Sans"/>
                <a:cs typeface="Open Sans"/>
                <a:sym typeface="Open Sans"/>
              </a:rPr>
              <a:t>one edge of the block</a:t>
            </a:r>
            <a:r>
              <a:rPr lang="zh-TW">
                <a:solidFill>
                  <a:schemeClr val="dk2"/>
                </a:solidFill>
                <a:latin typeface="Open Sans"/>
                <a:ea typeface="Open Sans"/>
                <a:cs typeface="Open Sans"/>
                <a:sym typeface="Open Sans"/>
              </a:rPr>
              <a:t>, and </a:t>
            </a:r>
            <a:r>
              <a:rPr i="1" lang="zh-TW">
                <a:solidFill>
                  <a:schemeClr val="dk2"/>
                </a:solidFill>
                <a:latin typeface="Open Sans"/>
                <a:ea typeface="Open Sans"/>
                <a:cs typeface="Open Sans"/>
                <a:sym typeface="Open Sans"/>
              </a:rPr>
              <a:t>f</a:t>
            </a:r>
            <a:r>
              <a:rPr baseline="-25000" i="1" lang="zh-TW">
                <a:solidFill>
                  <a:schemeClr val="dk2"/>
                </a:solidFill>
                <a:latin typeface="Open Sans"/>
                <a:ea typeface="Open Sans"/>
                <a:cs typeface="Open Sans"/>
                <a:sym typeface="Open Sans"/>
              </a:rPr>
              <a:t>win</a:t>
            </a:r>
            <a:r>
              <a:rPr i="1" lang="zh-TW">
                <a:solidFill>
                  <a:schemeClr val="dk2"/>
                </a:solidFill>
                <a:latin typeface="Open Sans"/>
                <a:ea typeface="Open Sans"/>
                <a:cs typeface="Open Sans"/>
                <a:sym typeface="Open Sans"/>
              </a:rPr>
              <a:t> </a:t>
            </a:r>
            <a:r>
              <a:rPr lang="zh-TW">
                <a:solidFill>
                  <a:schemeClr val="dk2"/>
                </a:solidFill>
                <a:latin typeface="Open Sans"/>
                <a:ea typeface="Open Sans"/>
                <a:cs typeface="Open Sans"/>
                <a:sym typeface="Open Sans"/>
              </a:rPr>
              <a:t>is chosen by users from </a:t>
            </a:r>
            <a:r>
              <a:rPr b="1" lang="zh-TW">
                <a:solidFill>
                  <a:schemeClr val="dk2"/>
                </a:solidFill>
                <a:latin typeface="Open Sans"/>
                <a:ea typeface="Open Sans"/>
                <a:cs typeface="Open Sans"/>
                <a:sym typeface="Open Sans"/>
              </a:rPr>
              <a:t>five options: 1, 3, 5, 7 and 9.</a:t>
            </a:r>
            <a:r>
              <a:rPr b="1" lang="zh-TW" sz="1600">
                <a:solidFill>
                  <a:schemeClr val="dk2"/>
                </a:solidFill>
                <a:latin typeface="Open Sans"/>
                <a:ea typeface="Open Sans"/>
                <a:cs typeface="Open Sans"/>
                <a:sym typeface="Open Sans"/>
              </a:rPr>
              <a:t> </a:t>
            </a:r>
            <a:endParaRPr b="1" sz="180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2: two-parameter signal normalization approach in sliding windows</a:t>
            </a:r>
            <a:endParaRPr/>
          </a:p>
        </p:txBody>
      </p:sp>
      <p:sp>
        <p:nvSpPr>
          <p:cNvPr id="152" name="Google Shape;152;p25"/>
          <p:cNvSpPr txBox="1"/>
          <p:nvPr>
            <p:ph idx="1" type="body"/>
          </p:nvPr>
        </p:nvSpPr>
        <p:spPr>
          <a:xfrm>
            <a:off x="311700" y="1266325"/>
            <a:ext cx="8520600" cy="3717600"/>
          </a:xfrm>
          <a:prstGeom prst="rect">
            <a:avLst/>
          </a:prstGeom>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Char char="●"/>
            </a:pPr>
            <a:r>
              <a:rPr lang="zh-TW"/>
              <a:t>After calculating </a:t>
            </a:r>
            <a:r>
              <a:rPr b="1" i="1" lang="zh-TW"/>
              <a:t>MED</a:t>
            </a:r>
            <a:r>
              <a:rPr b="1" baseline="-25000" i="1" lang="zh-TW"/>
              <a:t>i,j</a:t>
            </a:r>
            <a:r>
              <a:rPr baseline="-25000" lang="zh-TW"/>
              <a:t> </a:t>
            </a:r>
            <a:r>
              <a:rPr lang="zh-TW"/>
              <a:t>and </a:t>
            </a:r>
            <a:r>
              <a:rPr b="1" i="1" lang="zh-TW"/>
              <a:t>MAD</a:t>
            </a:r>
            <a:r>
              <a:rPr b="1" baseline="-25000" i="1" lang="zh-TW"/>
              <a:t>i,j</a:t>
            </a:r>
            <a:r>
              <a:rPr lang="zh-TW"/>
              <a:t> for all the spots on the array, they are averaged to obtain the two parameters MED  </a:t>
            </a:r>
            <a:endParaRPr/>
          </a:p>
          <a:p>
            <a:pPr indent="0" lvl="0" marL="0" rtl="0" algn="l">
              <a:lnSpc>
                <a:spcPct val="114000"/>
              </a:lnSpc>
              <a:spcBef>
                <a:spcPts val="1000"/>
              </a:spcBef>
              <a:spcAft>
                <a:spcPts val="0"/>
              </a:spcAft>
              <a:buNone/>
            </a:pPr>
            <a:r>
              <a:t/>
            </a:r>
            <a:endParaRPr/>
          </a:p>
          <a:p>
            <a:pPr indent="0" lvl="0" marL="0" rtl="0" algn="l">
              <a:lnSpc>
                <a:spcPct val="114000"/>
              </a:lnSpc>
              <a:spcBef>
                <a:spcPts val="1000"/>
              </a:spcBef>
              <a:spcAft>
                <a:spcPts val="0"/>
              </a:spcAft>
              <a:buNone/>
            </a:pPr>
            <a:r>
              <a:t/>
            </a:r>
            <a:endParaRPr/>
          </a:p>
          <a:p>
            <a:pPr indent="0" lvl="0" marL="457200" rtl="0" algn="l">
              <a:lnSpc>
                <a:spcPct val="114000"/>
              </a:lnSpc>
              <a:spcBef>
                <a:spcPts val="1000"/>
              </a:spcBef>
              <a:spcAft>
                <a:spcPts val="0"/>
              </a:spcAft>
              <a:buNone/>
            </a:pPr>
            <a:r>
              <a:t/>
            </a:r>
            <a:endParaRPr/>
          </a:p>
          <a:p>
            <a:pPr indent="-342900" lvl="0" marL="457200" rtl="0" algn="l">
              <a:lnSpc>
                <a:spcPct val="114000"/>
              </a:lnSpc>
              <a:spcBef>
                <a:spcPts val="1000"/>
              </a:spcBef>
              <a:spcAft>
                <a:spcPts val="1000"/>
              </a:spcAft>
              <a:buSzPts val="1800"/>
              <a:buChar char="●"/>
            </a:pPr>
            <a:r>
              <a:rPr lang="zh-TW"/>
              <a:t>and for the reference distribution. For one spot (</a:t>
            </a:r>
            <a:r>
              <a:rPr i="1" lang="zh-TW"/>
              <a:t>i, j</a:t>
            </a:r>
            <a:r>
              <a:rPr lang="zh-TW"/>
              <a:t>), ProCAT normalizes its raw signal</a:t>
            </a:r>
            <a:r>
              <a:rPr b="1" lang="zh-TW"/>
              <a:t> </a:t>
            </a:r>
            <a:r>
              <a:rPr b="1" i="1" lang="zh-TW"/>
              <a:t>S</a:t>
            </a:r>
            <a:r>
              <a:rPr b="1" baseline="-25000" i="1" lang="zh-TW"/>
              <a:t>i,j</a:t>
            </a:r>
            <a:r>
              <a:rPr baseline="-25000" lang="zh-TW"/>
              <a:t> </a:t>
            </a:r>
            <a:r>
              <a:rPr lang="zh-TW"/>
              <a:t>by comparing </a:t>
            </a:r>
            <a:r>
              <a:rPr b="1" i="1" lang="zh-TW"/>
              <a:t>MED</a:t>
            </a:r>
            <a:r>
              <a:rPr b="1" baseline="-25000" i="1" lang="zh-TW"/>
              <a:t>i,j</a:t>
            </a:r>
            <a:r>
              <a:rPr b="1" lang="zh-TW"/>
              <a:t> </a:t>
            </a:r>
            <a:r>
              <a:rPr lang="zh-TW"/>
              <a:t>and </a:t>
            </a:r>
            <a:r>
              <a:rPr b="1" i="1" lang="zh-TW"/>
              <a:t>MAD</a:t>
            </a:r>
            <a:r>
              <a:rPr b="1" baseline="-25000" i="1" lang="zh-TW"/>
              <a:t>i,j</a:t>
            </a:r>
            <a:r>
              <a:rPr lang="zh-TW"/>
              <a:t> with the average values:</a:t>
            </a:r>
            <a:endParaRPr/>
          </a:p>
        </p:txBody>
      </p:sp>
      <p:pic>
        <p:nvPicPr>
          <p:cNvPr id="153" name="Google Shape;153;p25"/>
          <p:cNvPicPr preferRelativeResize="0"/>
          <p:nvPr/>
        </p:nvPicPr>
        <p:blipFill>
          <a:blip r:embed="rId3">
            <a:alphaModFix/>
          </a:blip>
          <a:stretch>
            <a:fillRect/>
          </a:stretch>
        </p:blipFill>
        <p:spPr>
          <a:xfrm>
            <a:off x="3289613" y="2038950"/>
            <a:ext cx="2905125" cy="1352550"/>
          </a:xfrm>
          <a:prstGeom prst="rect">
            <a:avLst/>
          </a:prstGeom>
          <a:noFill/>
          <a:ln>
            <a:noFill/>
          </a:ln>
        </p:spPr>
      </p:pic>
      <p:pic>
        <p:nvPicPr>
          <p:cNvPr id="154" name="Google Shape;154;p25"/>
          <p:cNvPicPr preferRelativeResize="0"/>
          <p:nvPr/>
        </p:nvPicPr>
        <p:blipFill>
          <a:blip r:embed="rId4">
            <a:alphaModFix/>
          </a:blip>
          <a:stretch>
            <a:fillRect/>
          </a:stretch>
        </p:blipFill>
        <p:spPr>
          <a:xfrm>
            <a:off x="2890838" y="4361650"/>
            <a:ext cx="3362325" cy="666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2: two-parameter signal normalization approach in sliding windows</a:t>
            </a:r>
            <a:endParaRPr/>
          </a:p>
          <a:p>
            <a:pPr indent="0" lvl="0" marL="0" rtl="0" algn="l">
              <a:spcBef>
                <a:spcPts val="0"/>
              </a:spcBef>
              <a:spcAft>
                <a:spcPts val="0"/>
              </a:spcAft>
              <a:buNone/>
            </a:pPr>
            <a:r>
              <a:t/>
            </a:r>
            <a:endParaRPr/>
          </a:p>
        </p:txBody>
      </p:sp>
      <p:sp>
        <p:nvSpPr>
          <p:cNvPr id="160" name="Google Shape;160;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1" name="Google Shape;161;p26"/>
          <p:cNvPicPr preferRelativeResize="0"/>
          <p:nvPr/>
        </p:nvPicPr>
        <p:blipFill>
          <a:blip r:embed="rId3">
            <a:alphaModFix/>
          </a:blip>
          <a:stretch>
            <a:fillRect/>
          </a:stretch>
        </p:blipFill>
        <p:spPr>
          <a:xfrm>
            <a:off x="2477031" y="1315425"/>
            <a:ext cx="4189932" cy="3500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3: local window to identify positive spots </a:t>
            </a:r>
            <a:r>
              <a:rPr lang="zh-TW" sz="2400"/>
              <a:t> </a:t>
            </a:r>
            <a:endParaRPr sz="2400"/>
          </a:p>
          <a:p>
            <a:pPr indent="0" lvl="0" marL="0" rtl="0" algn="l">
              <a:spcBef>
                <a:spcPts val="0"/>
              </a:spcBef>
              <a:spcAft>
                <a:spcPts val="0"/>
              </a:spcAft>
              <a:buNone/>
            </a:pPr>
            <a:r>
              <a:t/>
            </a:r>
            <a:endParaRPr/>
          </a:p>
        </p:txBody>
      </p:sp>
      <p:sp>
        <p:nvSpPr>
          <p:cNvPr id="167" name="Google Shape;167;p27"/>
          <p:cNvSpPr txBox="1"/>
          <p:nvPr>
            <p:ph idx="1" type="body"/>
          </p:nvPr>
        </p:nvSpPr>
        <p:spPr>
          <a:xfrm>
            <a:off x="311700" y="1219175"/>
            <a:ext cx="8520600" cy="3773700"/>
          </a:xfrm>
          <a:prstGeom prst="rect">
            <a:avLst/>
          </a:prstGeom>
        </p:spPr>
        <p:txBody>
          <a:bodyPr anchorCtr="0" anchor="t" bIns="91425" lIns="91425" spcFirstLastPara="1" rIns="91425" wrap="square" tIns="91425">
            <a:noAutofit/>
          </a:bodyPr>
          <a:lstStyle/>
          <a:p>
            <a:pPr indent="-342900" lvl="0" marL="457200" rtl="0" algn="l">
              <a:lnSpc>
                <a:spcPct val="112000"/>
              </a:lnSpc>
              <a:spcBef>
                <a:spcPts val="0"/>
              </a:spcBef>
              <a:spcAft>
                <a:spcPts val="0"/>
              </a:spcAft>
              <a:buSzPts val="1800"/>
              <a:buChar char="●"/>
            </a:pPr>
            <a:r>
              <a:rPr lang="zh-TW"/>
              <a:t>For a given spot at row i and column j, its normalized signal is compared to surrounding spots in a </a:t>
            </a:r>
            <a:r>
              <a:rPr b="1" lang="zh-TW"/>
              <a:t>nine by nine</a:t>
            </a:r>
            <a:r>
              <a:rPr lang="zh-TW"/>
              <a:t> window </a:t>
            </a:r>
            <a:r>
              <a:rPr b="1" i="1" lang="zh-TW"/>
              <a:t>W</a:t>
            </a:r>
            <a:r>
              <a:rPr b="1" baseline="-25000" i="1" lang="zh-TW"/>
              <a:t>ij</a:t>
            </a:r>
            <a:r>
              <a:rPr b="1" lang="zh-TW"/>
              <a:t>(4)</a:t>
            </a:r>
            <a:r>
              <a:rPr lang="zh-TW"/>
              <a:t>. Signals within this window are fit to a normal distribution. The mean </a:t>
            </a:r>
            <a:r>
              <a:rPr b="1" i="1" lang="zh-TW"/>
              <a:t>μ</a:t>
            </a:r>
            <a:r>
              <a:rPr b="1" baseline="-25000" i="1" lang="zh-TW"/>
              <a:t>i,j</a:t>
            </a:r>
            <a:r>
              <a:rPr b="1" lang="zh-TW"/>
              <a:t> </a:t>
            </a:r>
            <a:r>
              <a:rPr lang="zh-TW"/>
              <a:t>and standard deviation </a:t>
            </a:r>
            <a:r>
              <a:rPr b="1" i="1" lang="zh-TW"/>
              <a:t>σ</a:t>
            </a:r>
            <a:r>
              <a:rPr b="1" baseline="-25000" i="1" lang="zh-TW"/>
              <a:t>i,j</a:t>
            </a:r>
            <a:r>
              <a:rPr b="1" lang="zh-TW"/>
              <a:t> </a:t>
            </a:r>
            <a:r>
              <a:rPr lang="zh-TW"/>
              <a:t>will be calculated and the default threshold is set at </a:t>
            </a:r>
            <a:r>
              <a:rPr b="1" lang="zh-TW"/>
              <a:t>two standard deviations above the signal mean</a:t>
            </a:r>
            <a:r>
              <a:rPr lang="zh-TW"/>
              <a:t>. A spot (</a:t>
            </a:r>
            <a:r>
              <a:rPr i="1" lang="zh-TW"/>
              <a:t>i, j</a:t>
            </a:r>
            <a:r>
              <a:rPr lang="zh-TW"/>
              <a:t>) will be called positive only if its signal is above the threshold:</a:t>
            </a:r>
            <a:endParaRPr/>
          </a:p>
          <a:p>
            <a:pPr indent="0" lvl="0" marL="0" rtl="0" algn="just">
              <a:lnSpc>
                <a:spcPct val="113000"/>
              </a:lnSpc>
              <a:spcBef>
                <a:spcPts val="0"/>
              </a:spcBef>
              <a:spcAft>
                <a:spcPts val="1000"/>
              </a:spcAft>
              <a:buNone/>
            </a:pPr>
            <a:r>
              <a:t/>
            </a:r>
            <a:endParaRPr/>
          </a:p>
        </p:txBody>
      </p:sp>
      <p:pic>
        <p:nvPicPr>
          <p:cNvPr id="168" name="Google Shape;168;p27"/>
          <p:cNvPicPr preferRelativeResize="0"/>
          <p:nvPr/>
        </p:nvPicPr>
        <p:blipFill>
          <a:blip r:embed="rId3">
            <a:alphaModFix/>
          </a:blip>
          <a:stretch>
            <a:fillRect/>
          </a:stretch>
        </p:blipFill>
        <p:spPr>
          <a:xfrm>
            <a:off x="3578975" y="3580000"/>
            <a:ext cx="1853175" cy="520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3: local window to identify positive spots  </a:t>
            </a:r>
            <a:endParaRPr sz="2400"/>
          </a:p>
          <a:p>
            <a:pPr indent="0" lvl="0" marL="0" rtl="0" algn="l">
              <a:spcBef>
                <a:spcPts val="0"/>
              </a:spcBef>
              <a:spcAft>
                <a:spcPts val="0"/>
              </a:spcAft>
              <a:buNone/>
            </a:pPr>
            <a:r>
              <a:t/>
            </a:r>
            <a:endParaRPr sz="3000"/>
          </a:p>
          <a:p>
            <a:pPr indent="0" lvl="0" marL="0" rtl="0" algn="l">
              <a:spcBef>
                <a:spcPts val="0"/>
              </a:spcBef>
              <a:spcAft>
                <a:spcPts val="0"/>
              </a:spcAft>
              <a:buNone/>
            </a:pPr>
            <a:r>
              <a:t/>
            </a:r>
            <a:endParaRPr/>
          </a:p>
        </p:txBody>
      </p:sp>
      <p:sp>
        <p:nvSpPr>
          <p:cNvPr id="174" name="Google Shape;174;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lnSpc>
                <a:spcPct val="113000"/>
              </a:lnSpc>
              <a:spcBef>
                <a:spcPts val="0"/>
              </a:spcBef>
              <a:spcAft>
                <a:spcPts val="1000"/>
              </a:spcAft>
              <a:buSzPts val="1800"/>
              <a:buChar char="●"/>
            </a:pPr>
            <a:r>
              <a:rPr lang="zh-TW"/>
              <a:t>When many </a:t>
            </a:r>
            <a:r>
              <a:rPr b="1" lang="zh-TW"/>
              <a:t>spots with strong signals</a:t>
            </a:r>
            <a:r>
              <a:rPr lang="zh-TW"/>
              <a:t> are included in the window, </a:t>
            </a:r>
            <a:r>
              <a:rPr b="1" lang="zh-TW"/>
              <a:t>the cutoff will be arbitrarily high</a:t>
            </a:r>
            <a:r>
              <a:rPr lang="zh-TW"/>
              <a:t> and thus decrease the sensitivity of detecting positive spots by the program. To avoid this loss in sensitivity, ProCAT has a built in function to </a:t>
            </a:r>
            <a:r>
              <a:rPr b="1" lang="zh-TW"/>
              <a:t>identify possible outliers</a:t>
            </a:r>
            <a:r>
              <a:rPr lang="zh-TW"/>
              <a:t>, to </a:t>
            </a:r>
            <a:r>
              <a:rPr b="1" lang="zh-TW"/>
              <a:t>remove those outlier spots</a:t>
            </a:r>
            <a:r>
              <a:rPr lang="zh-TW"/>
              <a:t> that have extremely strong signals, and </a:t>
            </a:r>
            <a:r>
              <a:rPr b="1" lang="zh-TW"/>
              <a:t>then to calculate a cutoff </a:t>
            </a:r>
            <a:r>
              <a:rPr lang="zh-TW"/>
              <a:t>for identifying positive spots using the remaining spots.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3: local window to identify positive spots  </a:t>
            </a:r>
            <a:endParaRPr sz="2400"/>
          </a:p>
          <a:p>
            <a:pPr indent="0" lvl="0" marL="0" rtl="0" algn="l">
              <a:spcBef>
                <a:spcPts val="0"/>
              </a:spcBef>
              <a:spcAft>
                <a:spcPts val="0"/>
              </a:spcAft>
              <a:buNone/>
            </a:pPr>
            <a:r>
              <a:t/>
            </a:r>
            <a:endParaRPr/>
          </a:p>
        </p:txBody>
      </p:sp>
      <p:sp>
        <p:nvSpPr>
          <p:cNvPr id="180" name="Google Shape;180;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zh-TW"/>
              <a:t>When positive spots are likely to be close to each other, ProCAT uses box plots to examine and remove possible outliers from the surrounding window . Let</a:t>
            </a:r>
            <a:r>
              <a:rPr b="1" lang="zh-TW"/>
              <a:t> Q1 be the lower quartile</a:t>
            </a:r>
            <a:r>
              <a:rPr lang="zh-TW"/>
              <a:t> (25th percentile) and </a:t>
            </a:r>
            <a:r>
              <a:rPr b="1" lang="zh-TW"/>
              <a:t>Q2 be the upper quartile</a:t>
            </a:r>
            <a:r>
              <a:rPr lang="zh-TW"/>
              <a:t> (75th percentile); the difference between Q1 and Q2 is termed interquartile range ΔQ. A spot (</a:t>
            </a:r>
            <a:r>
              <a:rPr i="1" lang="zh-TW"/>
              <a:t>i', j'</a:t>
            </a:r>
            <a:r>
              <a:rPr lang="zh-TW"/>
              <a:t>) is then defined as an outlier if its signal: </a:t>
            </a:r>
            <a:endParaRPr/>
          </a:p>
          <a:p>
            <a:pPr indent="457200" lvl="0" marL="457200" rtl="0" algn="ctr">
              <a:spcBef>
                <a:spcPts val="1600"/>
              </a:spcBef>
              <a:spcAft>
                <a:spcPts val="0"/>
              </a:spcAft>
              <a:buNone/>
            </a:pPr>
            <a:r>
              <a:rPr i="1" lang="zh-TW"/>
              <a:t>Ŝ</a:t>
            </a:r>
            <a:r>
              <a:rPr baseline="-25000" i="1" lang="zh-TW"/>
              <a:t>i', j' </a:t>
            </a:r>
            <a:r>
              <a:rPr i="1" lang="zh-TW"/>
              <a:t>&gt; </a:t>
            </a:r>
            <a:r>
              <a:rPr lang="zh-TW"/>
              <a:t>Q</a:t>
            </a:r>
            <a:r>
              <a:rPr baseline="-25000" lang="zh-TW"/>
              <a:t>2</a:t>
            </a:r>
            <a:r>
              <a:rPr lang="zh-TW"/>
              <a:t> + 1.5ΔQ  or  </a:t>
            </a:r>
            <a:r>
              <a:rPr i="1" lang="zh-TW"/>
              <a:t>Ŝ</a:t>
            </a:r>
            <a:r>
              <a:rPr baseline="-25000" i="1" lang="zh-TW"/>
              <a:t>i', j' </a:t>
            </a:r>
            <a:r>
              <a:rPr i="1" lang="zh-TW"/>
              <a:t>&lt; </a:t>
            </a:r>
            <a:r>
              <a:rPr lang="zh-TW"/>
              <a:t>Q</a:t>
            </a:r>
            <a:r>
              <a:rPr baseline="-25000" lang="zh-TW"/>
              <a:t>1</a:t>
            </a:r>
            <a:r>
              <a:rPr lang="zh-TW"/>
              <a:t> - 1.5ΔQ</a:t>
            </a:r>
            <a:endParaRPr/>
          </a:p>
          <a:p>
            <a:pPr indent="-342900" lvl="0" marL="457200" rtl="0" algn="l">
              <a:spcBef>
                <a:spcPts val="1600"/>
              </a:spcBef>
              <a:spcAft>
                <a:spcPts val="0"/>
              </a:spcAft>
              <a:buSzPts val="1800"/>
              <a:buChar char="●"/>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3: local window to identify positive spots  </a:t>
            </a:r>
            <a:endParaRPr sz="2400"/>
          </a:p>
          <a:p>
            <a:pPr indent="0" lvl="0" marL="0" rtl="0" algn="l">
              <a:spcBef>
                <a:spcPts val="0"/>
              </a:spcBef>
              <a:spcAft>
                <a:spcPts val="0"/>
              </a:spcAft>
              <a:buNone/>
            </a:pPr>
            <a:r>
              <a:t/>
            </a:r>
            <a:endParaRPr/>
          </a:p>
        </p:txBody>
      </p:sp>
      <p:sp>
        <p:nvSpPr>
          <p:cNvPr id="186" name="Google Shape;186;p30"/>
          <p:cNvSpPr txBox="1"/>
          <p:nvPr>
            <p:ph idx="1" type="body"/>
          </p:nvPr>
        </p:nvSpPr>
        <p:spPr>
          <a:xfrm>
            <a:off x="311700" y="1266175"/>
            <a:ext cx="4580100" cy="35511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Char char="●"/>
            </a:pPr>
            <a:r>
              <a:rPr lang="zh-TW" sz="1600"/>
              <a:t>Using GST-Sla2p and GSTMyo4p as positive controls and BSA as negative controls. Five window sizes were tested and compared with the global cutoff. Prediction performance is increased significantly when using local windows with nine or more spots on one edge. Thus, a nine by nine window is used as the default in ProCAT</a:t>
            </a:r>
            <a:r>
              <a:rPr b="1" lang="zh-TW" sz="1600"/>
              <a:t> </a:t>
            </a:r>
            <a:r>
              <a:rPr lang="zh-TW" sz="1600"/>
              <a:t>since a</a:t>
            </a:r>
            <a:r>
              <a:rPr b="1" lang="zh-TW" sz="1600"/>
              <a:t> large</a:t>
            </a:r>
            <a:r>
              <a:rPr b="1" lang="zh-TW" sz="1600"/>
              <a:t>r </a:t>
            </a:r>
            <a:r>
              <a:rPr b="1" lang="zh-TW" sz="1600"/>
              <a:t>window size results in increased computing time with only minimal improvement in sensitivity</a:t>
            </a:r>
            <a:r>
              <a:rPr lang="zh-TW" sz="1600"/>
              <a:t>. </a:t>
            </a:r>
            <a:endParaRPr sz="1600"/>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87" name="Google Shape;187;p30"/>
          <p:cNvSpPr txBox="1"/>
          <p:nvPr>
            <p:ph idx="2" type="body"/>
          </p:nvPr>
        </p:nvSpPr>
        <p:spPr>
          <a:xfrm>
            <a:off x="4989325" y="1266175"/>
            <a:ext cx="38430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8" name="Google Shape;188;p30"/>
          <p:cNvPicPr preferRelativeResize="0"/>
          <p:nvPr/>
        </p:nvPicPr>
        <p:blipFill>
          <a:blip r:embed="rId3">
            <a:alphaModFix/>
          </a:blip>
          <a:stretch>
            <a:fillRect/>
          </a:stretch>
        </p:blipFill>
        <p:spPr>
          <a:xfrm>
            <a:off x="4989350" y="1180325"/>
            <a:ext cx="3842975" cy="3636950"/>
          </a:xfrm>
          <a:prstGeom prst="rect">
            <a:avLst/>
          </a:prstGeom>
          <a:noFill/>
          <a:ln>
            <a:noFill/>
          </a:ln>
        </p:spPr>
      </p:pic>
      <p:sp>
        <p:nvSpPr>
          <p:cNvPr id="189" name="Google Shape;189;p30"/>
          <p:cNvSpPr/>
          <p:nvPr/>
        </p:nvSpPr>
        <p:spPr>
          <a:xfrm>
            <a:off x="6525325" y="2970700"/>
            <a:ext cx="1419000" cy="207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6525325" y="2620650"/>
            <a:ext cx="1419000" cy="135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4, 5: filter module; negative control and quality control as filters  </a:t>
            </a:r>
            <a:endParaRPr sz="2400"/>
          </a:p>
          <a:p>
            <a:pPr indent="0" lvl="0" marL="0" rtl="0" algn="l">
              <a:spcBef>
                <a:spcPts val="0"/>
              </a:spcBef>
              <a:spcAft>
                <a:spcPts val="0"/>
              </a:spcAft>
              <a:buNone/>
            </a:pPr>
            <a:r>
              <a:t/>
            </a:r>
            <a:endParaRPr/>
          </a:p>
        </p:txBody>
      </p:sp>
      <p:sp>
        <p:nvSpPr>
          <p:cNvPr id="196" name="Google Shape;196;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lnSpc>
                <a:spcPct val="150000"/>
              </a:lnSpc>
              <a:spcBef>
                <a:spcPts val="0"/>
              </a:spcBef>
              <a:spcAft>
                <a:spcPts val="0"/>
              </a:spcAft>
              <a:buSzPts val="1800"/>
              <a:buChar char="●"/>
            </a:pPr>
            <a:r>
              <a:rPr lang="zh-TW"/>
              <a:t>First, all positive spots from negative control experiments are removed. Spots that produce signals in the absence of active kinase were identified by ProCAT and removed from the target lists of kinase probings.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3000"/>
              <a:t>Outline</a:t>
            </a:r>
            <a:endParaRPr sz="3000"/>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zh-TW"/>
              <a:t>Background</a:t>
            </a:r>
            <a:endParaRPr/>
          </a:p>
          <a:p>
            <a:pPr indent="-342900" lvl="0" marL="457200" rtl="0" algn="l">
              <a:lnSpc>
                <a:spcPct val="150000"/>
              </a:lnSpc>
              <a:spcBef>
                <a:spcPts val="0"/>
              </a:spcBef>
              <a:spcAft>
                <a:spcPts val="0"/>
              </a:spcAft>
              <a:buSzPts val="1800"/>
              <a:buChar char="●"/>
            </a:pPr>
            <a:r>
              <a:rPr lang="zh-TW"/>
              <a:t>Introduction</a:t>
            </a:r>
            <a:endParaRPr/>
          </a:p>
          <a:p>
            <a:pPr indent="-342900" lvl="0" marL="457200" rtl="0" algn="l">
              <a:lnSpc>
                <a:spcPct val="150000"/>
              </a:lnSpc>
              <a:spcBef>
                <a:spcPts val="0"/>
              </a:spcBef>
              <a:spcAft>
                <a:spcPts val="0"/>
              </a:spcAft>
              <a:buSzPts val="1800"/>
              <a:buChar char="●"/>
            </a:pPr>
            <a:r>
              <a:rPr lang="zh-TW"/>
              <a:t>Module 1~6</a:t>
            </a:r>
            <a:endParaRPr/>
          </a:p>
          <a:p>
            <a:pPr indent="-342900" lvl="0" marL="457200" rtl="0" algn="l">
              <a:lnSpc>
                <a:spcPct val="150000"/>
              </a:lnSpc>
              <a:spcBef>
                <a:spcPts val="0"/>
              </a:spcBef>
              <a:spcAft>
                <a:spcPts val="0"/>
              </a:spcAft>
              <a:buSzPts val="1800"/>
              <a:buChar char="●"/>
            </a:pPr>
            <a:r>
              <a:rPr lang="zh-TW"/>
              <a:t>Conclusion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4, 5: filter module; negative control and quality control as filters  </a:t>
            </a:r>
            <a:endParaRPr sz="2400"/>
          </a:p>
          <a:p>
            <a:pPr indent="0" lvl="0" marL="0" rtl="0" algn="l">
              <a:spcBef>
                <a:spcPts val="0"/>
              </a:spcBef>
              <a:spcAft>
                <a:spcPts val="0"/>
              </a:spcAft>
              <a:buNone/>
            </a:pPr>
            <a:r>
              <a:t/>
            </a:r>
            <a:endParaRPr/>
          </a:p>
        </p:txBody>
      </p:sp>
      <p:sp>
        <p:nvSpPr>
          <p:cNvPr id="202" name="Google Shape;202;p32"/>
          <p:cNvSpPr txBox="1"/>
          <p:nvPr>
            <p:ph idx="1" type="body"/>
          </p:nvPr>
        </p:nvSpPr>
        <p:spPr>
          <a:xfrm>
            <a:off x="311700" y="1266325"/>
            <a:ext cx="8520600" cy="3591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zh-TW"/>
              <a:t>The second filter </a:t>
            </a:r>
            <a:r>
              <a:rPr b="1" lang="zh-TW"/>
              <a:t>checks the quality of each positive spot</a:t>
            </a:r>
            <a:r>
              <a:rPr lang="zh-TW"/>
              <a:t>. ProCAT then uses the difference between duplicate signals as an indicator of the signal qualities. The </a:t>
            </a:r>
            <a:r>
              <a:rPr b="1" lang="zh-TW"/>
              <a:t>difference between signals</a:t>
            </a:r>
            <a:r>
              <a:rPr lang="zh-TW"/>
              <a:t> of two duplicate spots (s</a:t>
            </a:r>
            <a:r>
              <a:rPr baseline="-25000" lang="zh-TW"/>
              <a:t>1</a:t>
            </a:r>
            <a:r>
              <a:rPr lang="zh-TW"/>
              <a:t>, s</a:t>
            </a:r>
            <a:r>
              <a:rPr baseline="-25000" lang="zh-TW"/>
              <a:t>2</a:t>
            </a:r>
            <a:r>
              <a:rPr lang="zh-TW"/>
              <a:t>) is calculated as </a:t>
            </a:r>
            <a:r>
              <a:rPr b="1" lang="zh-TW"/>
              <a:t>(s</a:t>
            </a:r>
            <a:r>
              <a:rPr b="1" baseline="-25000" lang="zh-TW"/>
              <a:t>1</a:t>
            </a:r>
            <a:r>
              <a:rPr b="1" lang="zh-TW"/>
              <a:t> + s</a:t>
            </a:r>
            <a:r>
              <a:rPr b="1" baseline="-25000" lang="zh-TW"/>
              <a:t>2</a:t>
            </a:r>
            <a:r>
              <a:rPr b="1" lang="zh-TW"/>
              <a:t>)/(|s</a:t>
            </a:r>
            <a:r>
              <a:rPr b="1" baseline="-25000" lang="zh-TW"/>
              <a:t>1</a:t>
            </a:r>
            <a:r>
              <a:rPr b="1" lang="zh-TW"/>
              <a:t>| + |s</a:t>
            </a:r>
            <a:r>
              <a:rPr b="1" baseline="-25000" lang="zh-TW"/>
              <a:t>2</a:t>
            </a:r>
            <a:r>
              <a:rPr b="1" lang="zh-TW"/>
              <a:t>|)</a:t>
            </a:r>
            <a:r>
              <a:rPr lang="zh-TW"/>
              <a:t> and then fitted to a normal distribution.</a:t>
            </a:r>
            <a:endParaRPr/>
          </a:p>
          <a:p>
            <a:pPr indent="0" lvl="0" marL="457200" rtl="0" algn="just">
              <a:spcBef>
                <a:spcPts val="1600"/>
              </a:spcBef>
              <a:spcAft>
                <a:spcPts val="1600"/>
              </a:spcAft>
              <a:buNone/>
            </a:pPr>
            <a:r>
              <a:rPr lang="zh-TW"/>
              <a:t>Proteins </a:t>
            </a:r>
            <a:r>
              <a:rPr b="1" lang="zh-TW"/>
              <a:t>with exceptionally large differences</a:t>
            </a:r>
            <a:r>
              <a:rPr lang="zh-TW"/>
              <a:t> in their duplicate spots are more likely to be biased by certain artifacts, and thus are </a:t>
            </a:r>
            <a:r>
              <a:rPr b="1" lang="zh-TW"/>
              <a:t>removed from the positive list. </a:t>
            </a:r>
            <a:r>
              <a:rPr lang="zh-TW"/>
              <a:t>The default threshold for the duplicate spot difference in ProCAT is set at </a:t>
            </a:r>
            <a:r>
              <a:rPr b="1" lang="zh-TW"/>
              <a:t>two standard deviations away from the mean.</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6: protein amount normalization  </a:t>
            </a:r>
            <a:endParaRPr sz="2400"/>
          </a:p>
          <a:p>
            <a:pPr indent="0" lvl="0" marL="0" rtl="0" algn="l">
              <a:spcBef>
                <a:spcPts val="0"/>
              </a:spcBef>
              <a:spcAft>
                <a:spcPts val="0"/>
              </a:spcAft>
              <a:buNone/>
            </a:pPr>
            <a:r>
              <a:t/>
            </a:r>
            <a:endParaRPr/>
          </a:p>
        </p:txBody>
      </p:sp>
      <p:sp>
        <p:nvSpPr>
          <p:cNvPr id="208" name="Google Shape;208;p33"/>
          <p:cNvSpPr txBox="1"/>
          <p:nvPr>
            <p:ph idx="1" type="body"/>
          </p:nvPr>
        </p:nvSpPr>
        <p:spPr>
          <a:xfrm>
            <a:off x="415200" y="1258375"/>
            <a:ext cx="8520600" cy="3302700"/>
          </a:xfrm>
          <a:prstGeom prst="rect">
            <a:avLst/>
          </a:prstGeom>
        </p:spPr>
        <p:txBody>
          <a:bodyPr anchorCtr="0" anchor="t" bIns="91425" lIns="91425" spcFirstLastPara="1" rIns="91425" wrap="square" tIns="91425">
            <a:noAutofit/>
          </a:bodyPr>
          <a:lstStyle/>
          <a:p>
            <a:pPr indent="-342900" lvl="0" marL="457200" rtl="0" algn="just">
              <a:lnSpc>
                <a:spcPct val="114000"/>
              </a:lnSpc>
              <a:spcBef>
                <a:spcPts val="0"/>
              </a:spcBef>
              <a:spcAft>
                <a:spcPts val="0"/>
              </a:spcAft>
              <a:buSzPts val="1800"/>
              <a:buChar char="●"/>
            </a:pPr>
            <a:r>
              <a:rPr lang="zh-TW"/>
              <a:t>One of the goals for protein microarray experiments is to identify the affinity of a binding interaction or the extent of phosphorylation. Ideally, the </a:t>
            </a:r>
            <a:r>
              <a:rPr b="1" lang="zh-TW"/>
              <a:t>spot intensity would directly correspond to the strength of interaction.  </a:t>
            </a:r>
            <a:endParaRPr b="1"/>
          </a:p>
          <a:p>
            <a:pPr indent="-342900" lvl="0" marL="457200" rtl="0" algn="l">
              <a:lnSpc>
                <a:spcPct val="114000"/>
              </a:lnSpc>
              <a:spcBef>
                <a:spcPts val="1000"/>
              </a:spcBef>
              <a:spcAft>
                <a:spcPts val="0"/>
              </a:spcAft>
              <a:buSzPts val="1800"/>
              <a:buChar char="●"/>
            </a:pPr>
            <a:r>
              <a:rPr lang="zh-TW"/>
              <a:t>After </a:t>
            </a:r>
            <a:r>
              <a:rPr b="1" lang="zh-TW"/>
              <a:t>background correction</a:t>
            </a:r>
            <a:r>
              <a:rPr lang="zh-TW"/>
              <a:t> and </a:t>
            </a:r>
            <a:r>
              <a:rPr b="1" lang="zh-TW"/>
              <a:t>signal normalization</a:t>
            </a:r>
            <a:r>
              <a:rPr lang="zh-TW"/>
              <a:t>, the raw signals can be standardized by relative protein amounts before they can be used to estimate the interaction strength.</a:t>
            </a:r>
            <a:endParaRPr/>
          </a:p>
          <a:p>
            <a:pPr indent="-342900" lvl="0" marL="457200" rtl="0" algn="l">
              <a:lnSpc>
                <a:spcPct val="114000"/>
              </a:lnSpc>
              <a:spcBef>
                <a:spcPts val="1000"/>
              </a:spcBef>
              <a:spcAft>
                <a:spcPts val="1000"/>
              </a:spcAft>
              <a:buSzPts val="1800"/>
              <a:buChar char="●"/>
            </a:pPr>
            <a:r>
              <a:rPr b="1" lang="zh-TW"/>
              <a:t>Probing with anti-epitope</a:t>
            </a:r>
            <a:r>
              <a:rPr lang="zh-TW"/>
              <a:t> antibodies will provide an estimate of the relative protein amounts in each spot on the array.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6: protein amount normalization  </a:t>
            </a:r>
            <a:endParaRPr/>
          </a:p>
        </p:txBody>
      </p:sp>
      <p:sp>
        <p:nvSpPr>
          <p:cNvPr id="214" name="Google Shape;214;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zh-TW"/>
              <a:t>After the protein amount is determined for one spot at row i and column j, ProCAT divides the raw signal intensities </a:t>
            </a:r>
            <a:r>
              <a:rPr i="1" lang="zh-TW"/>
              <a:t>S</a:t>
            </a:r>
            <a:r>
              <a:rPr baseline="-25000" i="1" lang="zh-TW"/>
              <a:t>i,j</a:t>
            </a:r>
            <a:r>
              <a:rPr lang="zh-TW"/>
              <a:t> by the protein amount signals </a:t>
            </a:r>
            <a:r>
              <a:rPr i="1" lang="zh-TW"/>
              <a:t>A</a:t>
            </a:r>
            <a:r>
              <a:rPr baseline="-25000" i="1" lang="zh-TW"/>
              <a:t>i,j</a:t>
            </a:r>
            <a:r>
              <a:rPr lang="zh-TW"/>
              <a:t> and uses the quotient as an approximation of the </a:t>
            </a:r>
            <a:r>
              <a:rPr b="1" lang="zh-TW"/>
              <a:t>strengths of interactions</a:t>
            </a:r>
            <a:r>
              <a:rPr lang="zh-TW"/>
              <a:t>:</a:t>
            </a:r>
            <a:endParaRPr/>
          </a:p>
          <a:p>
            <a:pPr indent="0" lvl="0" marL="457200" rtl="0" algn="l">
              <a:spcBef>
                <a:spcPts val="1600"/>
              </a:spcBef>
              <a:spcAft>
                <a:spcPts val="0"/>
              </a:spcAft>
              <a:buNone/>
            </a:pPr>
            <a:r>
              <a:t/>
            </a:r>
            <a:endParaRPr/>
          </a:p>
          <a:p>
            <a:pPr indent="-342900" lvl="0" marL="457200" rtl="0" algn="just">
              <a:spcBef>
                <a:spcPts val="1600"/>
              </a:spcBef>
              <a:spcAft>
                <a:spcPts val="0"/>
              </a:spcAft>
              <a:buSzPts val="1800"/>
              <a:buChar char="●"/>
            </a:pPr>
            <a:r>
              <a:rPr lang="zh-TW"/>
              <a:t>O</a:t>
            </a:r>
            <a:r>
              <a:rPr lang="zh-TW"/>
              <a:t>nly proteins with amounts </a:t>
            </a:r>
            <a:r>
              <a:rPr b="1" lang="zh-TW"/>
              <a:t>more than a minimal cutoff and signal intensities lower than a saturation threshold</a:t>
            </a:r>
            <a:r>
              <a:rPr lang="zh-TW"/>
              <a:t> will be normalized with protein amounts. Proteins that do not conform to these two requirements will be </a:t>
            </a:r>
            <a:r>
              <a:rPr b="1" lang="zh-TW"/>
              <a:t>recorded with unnormalized signals .</a:t>
            </a:r>
            <a:endParaRPr/>
          </a:p>
        </p:txBody>
      </p:sp>
      <p:pic>
        <p:nvPicPr>
          <p:cNvPr id="215" name="Google Shape;215;p34"/>
          <p:cNvPicPr preferRelativeResize="0"/>
          <p:nvPr/>
        </p:nvPicPr>
        <p:blipFill>
          <a:blip r:embed="rId3">
            <a:alphaModFix/>
          </a:blip>
          <a:stretch>
            <a:fillRect/>
          </a:stretch>
        </p:blipFill>
        <p:spPr>
          <a:xfrm>
            <a:off x="4004003" y="2734450"/>
            <a:ext cx="1136000" cy="366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solidFill>
                  <a:srgbClr val="EF6C00"/>
                </a:solidFill>
              </a:rPr>
              <a:t>Conclusion</a:t>
            </a:r>
            <a:endParaRPr sz="3000"/>
          </a:p>
        </p:txBody>
      </p:sp>
      <p:sp>
        <p:nvSpPr>
          <p:cNvPr id="221" name="Google Shape;221;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lnSpc>
                <a:spcPct val="114000"/>
              </a:lnSpc>
              <a:spcBef>
                <a:spcPts val="0"/>
              </a:spcBef>
              <a:spcAft>
                <a:spcPts val="0"/>
              </a:spcAft>
              <a:buSzPts val="1800"/>
              <a:buChar char="●"/>
            </a:pPr>
            <a:r>
              <a:rPr lang="zh-TW"/>
              <a:t>ProCAT includes novel scaling methods that provide robust and reproducible measurement for quantitative signals. </a:t>
            </a:r>
            <a:endParaRPr/>
          </a:p>
          <a:p>
            <a:pPr indent="-342900" lvl="0" marL="457200" rtl="0" algn="just">
              <a:lnSpc>
                <a:spcPct val="114000"/>
              </a:lnSpc>
              <a:spcBef>
                <a:spcPts val="1000"/>
              </a:spcBef>
              <a:spcAft>
                <a:spcPts val="0"/>
              </a:spcAft>
              <a:buSzPts val="1800"/>
              <a:buChar char="●"/>
            </a:pPr>
            <a:r>
              <a:rPr lang="zh-TW"/>
              <a:t>By calling positive candidates locally, ProCAT demonstrated excellent performance in identifying positives in comparison to global thresholds. </a:t>
            </a:r>
            <a:endParaRPr/>
          </a:p>
          <a:p>
            <a:pPr indent="-342900" lvl="0" marL="457200" rtl="0" algn="just">
              <a:lnSpc>
                <a:spcPct val="114000"/>
              </a:lnSpc>
              <a:spcBef>
                <a:spcPts val="1000"/>
              </a:spcBef>
              <a:spcAft>
                <a:spcPts val="0"/>
              </a:spcAft>
              <a:buSzPts val="1800"/>
              <a:buChar char="●"/>
            </a:pPr>
            <a:r>
              <a:rPr lang="zh-TW"/>
              <a:t>ProCAT uses a local three by three window to correct background. This method </a:t>
            </a:r>
            <a:r>
              <a:rPr b="1" lang="zh-TW"/>
              <a:t>assumes the artifacts are sparse enough</a:t>
            </a:r>
            <a:r>
              <a:rPr lang="zh-TW"/>
              <a:t> so that the majority of the nine spots in the local window still provide correct measurements of the background signals. </a:t>
            </a:r>
            <a:endParaRPr/>
          </a:p>
          <a:p>
            <a:pPr indent="0" lvl="0" marL="0" rtl="0" algn="l">
              <a:spcBef>
                <a:spcPts val="10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solidFill>
                  <a:srgbClr val="EF6C00"/>
                </a:solidFill>
              </a:rPr>
              <a:t>Conclusion</a:t>
            </a:r>
            <a:endParaRPr/>
          </a:p>
        </p:txBody>
      </p:sp>
      <p:sp>
        <p:nvSpPr>
          <p:cNvPr id="227" name="Google Shape;227;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lnSpc>
                <a:spcPct val="112000"/>
              </a:lnSpc>
              <a:spcBef>
                <a:spcPts val="0"/>
              </a:spcBef>
              <a:spcAft>
                <a:spcPts val="0"/>
              </a:spcAft>
              <a:buSzPts val="1800"/>
              <a:buChar char="●"/>
            </a:pPr>
            <a:r>
              <a:rPr lang="zh-TW"/>
              <a:t>A key aspect of ProCAT is the two-parameter (MED, MAD) approach for reducing spatial nonuniformity. </a:t>
            </a:r>
            <a:endParaRPr/>
          </a:p>
          <a:p>
            <a:pPr indent="-342900" lvl="0" marL="457200" rtl="0" algn="just">
              <a:lnSpc>
                <a:spcPct val="112000"/>
              </a:lnSpc>
              <a:spcBef>
                <a:spcPts val="800"/>
              </a:spcBef>
              <a:spcAft>
                <a:spcPts val="0"/>
              </a:spcAft>
              <a:buSzPts val="1800"/>
              <a:buChar char="●"/>
            </a:pPr>
            <a:r>
              <a:rPr lang="zh-TW"/>
              <a:t>It diminishes the signal intensity if the spot is located in a high signal neighborhood, while compensating the intensity if it is in a low signal neighborhood.  </a:t>
            </a:r>
            <a:endParaRPr/>
          </a:p>
          <a:p>
            <a:pPr indent="-342900" lvl="0" marL="457200" rtl="0" algn="just">
              <a:lnSpc>
                <a:spcPct val="112000"/>
              </a:lnSpc>
              <a:spcBef>
                <a:spcPts val="0"/>
              </a:spcBef>
              <a:spcAft>
                <a:spcPts val="0"/>
              </a:spcAft>
              <a:buSzPts val="1800"/>
              <a:buChar char="●"/>
            </a:pPr>
            <a:r>
              <a:rPr lang="zh-TW"/>
              <a:t>The size of the neighborhood window can also largely affect the performance of the normalization. We found that the optimal window size of ProCAT is 9 for protein-protein interactions.</a:t>
            </a:r>
            <a:endParaRPr/>
          </a:p>
          <a:p>
            <a:pPr indent="0" lvl="0" marL="0" rtl="0" algn="l">
              <a:spcBef>
                <a:spcPts val="8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3000"/>
              <a:t>Background</a:t>
            </a:r>
            <a:endParaRPr sz="3000"/>
          </a:p>
        </p:txBody>
      </p:sp>
      <p:sp>
        <p:nvSpPr>
          <p:cNvPr id="79" name="Google Shape;79;p15"/>
          <p:cNvSpPr txBox="1"/>
          <p:nvPr>
            <p:ph idx="1" type="body"/>
          </p:nvPr>
        </p:nvSpPr>
        <p:spPr>
          <a:xfrm>
            <a:off x="311700" y="1266325"/>
            <a:ext cx="8520600" cy="3706800"/>
          </a:xfrm>
          <a:prstGeom prst="rect">
            <a:avLst/>
          </a:prstGeom>
        </p:spPr>
        <p:txBody>
          <a:bodyPr anchorCtr="0" anchor="t" bIns="91425" lIns="91425" spcFirstLastPara="1" rIns="91425" wrap="square" tIns="91425">
            <a:noAutofit/>
          </a:bodyPr>
          <a:lstStyle/>
          <a:p>
            <a:pPr indent="-342900" lvl="0" marL="457200" rtl="0" algn="just">
              <a:lnSpc>
                <a:spcPct val="114000"/>
              </a:lnSpc>
              <a:spcBef>
                <a:spcPts val="0"/>
              </a:spcBef>
              <a:spcAft>
                <a:spcPts val="0"/>
              </a:spcAft>
              <a:buSzPts val="1800"/>
              <a:buChar char="●"/>
            </a:pPr>
            <a:r>
              <a:rPr b="1" lang="zh-TW"/>
              <a:t>Functional protein microarrays</a:t>
            </a:r>
            <a:r>
              <a:rPr lang="zh-TW"/>
              <a:t> are used to identify protein–protein, protein–DNA, protein–RNA, and protein–small-molecule interactions, to assay enzymatic activity and to detect antibodies demonstrate their specificity.</a:t>
            </a:r>
            <a:endParaRPr/>
          </a:p>
          <a:p>
            <a:pPr indent="-342900" lvl="0" marL="457200" rtl="0" algn="just">
              <a:lnSpc>
                <a:spcPct val="114000"/>
              </a:lnSpc>
              <a:spcBef>
                <a:spcPts val="1000"/>
              </a:spcBef>
              <a:spcAft>
                <a:spcPts val="0"/>
              </a:spcAft>
              <a:buSzPts val="1800"/>
              <a:buChar char="●"/>
            </a:pPr>
            <a:r>
              <a:rPr lang="zh-TW"/>
              <a:t>The </a:t>
            </a:r>
            <a:r>
              <a:rPr b="1" lang="zh-TW"/>
              <a:t>analytical protein microarray</a:t>
            </a:r>
            <a:r>
              <a:rPr lang="zh-TW"/>
              <a:t> (</a:t>
            </a:r>
            <a:r>
              <a:rPr b="1" lang="zh-TW"/>
              <a:t>antibody microarray</a:t>
            </a:r>
            <a:r>
              <a:rPr lang="zh-TW"/>
              <a:t>) is </a:t>
            </a:r>
            <a:r>
              <a:rPr b="1" lang="zh-TW"/>
              <a:t>probed with a complex protein solution</a:t>
            </a:r>
            <a:r>
              <a:rPr lang="zh-TW"/>
              <a:t>. Analysis of the resulting binding reactions using various detection systems can provide information about expression levels of particular proteins in the sample as well as measurements of binding affinities and specificities. This type of microarray is especially useful in comparing protein expression in different solutions.</a:t>
            </a:r>
            <a:endParaRPr/>
          </a:p>
          <a:p>
            <a:pPr indent="0" lvl="0" marL="0" rtl="0" algn="l">
              <a:spcBef>
                <a:spcPts val="10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Introduce</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6" name="Google Shape;86;p16"/>
          <p:cNvPicPr preferRelativeResize="0"/>
          <p:nvPr/>
        </p:nvPicPr>
        <p:blipFill>
          <a:blip r:embed="rId3">
            <a:alphaModFix/>
          </a:blip>
          <a:stretch>
            <a:fillRect/>
          </a:stretch>
        </p:blipFill>
        <p:spPr>
          <a:xfrm>
            <a:off x="5846200" y="285500"/>
            <a:ext cx="3067517" cy="4572500"/>
          </a:xfrm>
          <a:prstGeom prst="rect">
            <a:avLst/>
          </a:prstGeom>
          <a:noFill/>
          <a:ln>
            <a:noFill/>
          </a:ln>
        </p:spPr>
      </p:pic>
      <p:pic>
        <p:nvPicPr>
          <p:cNvPr id="87" name="Google Shape;87;p16"/>
          <p:cNvPicPr preferRelativeResize="0"/>
          <p:nvPr/>
        </p:nvPicPr>
        <p:blipFill>
          <a:blip r:embed="rId4">
            <a:alphaModFix/>
          </a:blip>
          <a:stretch>
            <a:fillRect/>
          </a:stretch>
        </p:blipFill>
        <p:spPr>
          <a:xfrm>
            <a:off x="422700" y="2114701"/>
            <a:ext cx="5282476" cy="133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1: background corrections to reduce smear contaminations  </a:t>
            </a:r>
            <a:endParaRPr/>
          </a:p>
        </p:txBody>
      </p:sp>
      <p:sp>
        <p:nvSpPr>
          <p:cNvPr id="93" name="Google Shape;93;p17"/>
          <p:cNvSpPr txBox="1"/>
          <p:nvPr>
            <p:ph idx="1" type="body"/>
          </p:nvPr>
        </p:nvSpPr>
        <p:spPr>
          <a:xfrm>
            <a:off x="242100" y="1683975"/>
            <a:ext cx="8520600" cy="3302700"/>
          </a:xfrm>
          <a:prstGeom prst="rect">
            <a:avLst/>
          </a:prstGeom>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Char char="●"/>
            </a:pPr>
            <a:r>
              <a:rPr lang="zh-TW"/>
              <a:t>A</a:t>
            </a:r>
            <a:r>
              <a:rPr lang="zh-TW"/>
              <a:t>ims at reducing noise in background quantification.</a:t>
            </a:r>
            <a:endParaRPr/>
          </a:p>
          <a:p>
            <a:pPr indent="-342900" lvl="0" marL="457200" rtl="0" algn="l">
              <a:lnSpc>
                <a:spcPct val="114000"/>
              </a:lnSpc>
              <a:spcBef>
                <a:spcPts val="1000"/>
              </a:spcBef>
              <a:spcAft>
                <a:spcPts val="0"/>
              </a:spcAft>
              <a:buSzPts val="1800"/>
              <a:buChar char="●"/>
            </a:pPr>
            <a:r>
              <a:rPr lang="zh-TW"/>
              <a:t>Signal intensities are generally quantified by </a:t>
            </a:r>
            <a:r>
              <a:rPr b="1" lang="zh-TW"/>
              <a:t>subtracting the foreground intensities with the local background intensities</a:t>
            </a:r>
            <a:r>
              <a:rPr lang="zh-TW"/>
              <a:t>, which are measured as the background signals immediately surrounding the spot of interest. However, in protein microarrays local background regions can be easily skewed by artifacts such as small speckles; strong positive signals from on-chip kinase assays tend to produce signal smears on both film and phosphoimagers (磷光影像掃描分析儀) that exceed the normal feature size.In both cases, the measurement for that spot will be inaccurate. </a:t>
            </a:r>
            <a:endParaRPr/>
          </a:p>
          <a:p>
            <a:pPr indent="0" lvl="0" marL="0" rtl="0" algn="l">
              <a:spcBef>
                <a:spcPts val="1000"/>
              </a:spcBef>
              <a:spcAft>
                <a:spcPts val="1600"/>
              </a:spcAft>
              <a:buNone/>
            </a:pPr>
            <a:r>
              <a:t/>
            </a:r>
            <a:endParaRPr/>
          </a:p>
        </p:txBody>
      </p:sp>
      <p:pic>
        <p:nvPicPr>
          <p:cNvPr id="94" name="Google Shape;94;p17"/>
          <p:cNvPicPr preferRelativeResize="0"/>
          <p:nvPr/>
        </p:nvPicPr>
        <p:blipFill>
          <a:blip r:embed="rId3">
            <a:alphaModFix/>
          </a:blip>
          <a:stretch>
            <a:fillRect/>
          </a:stretch>
        </p:blipFill>
        <p:spPr>
          <a:xfrm>
            <a:off x="7231869" y="942550"/>
            <a:ext cx="1530825" cy="12790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1: background corrections to reduce smear contaminations  </a:t>
            </a:r>
            <a:endParaRPr/>
          </a:p>
          <a:p>
            <a:pPr indent="0" lvl="0" marL="0" rtl="0" algn="l">
              <a:spcBef>
                <a:spcPts val="0"/>
              </a:spcBef>
              <a:spcAft>
                <a:spcPts val="0"/>
              </a:spcAft>
              <a:buNone/>
            </a:pPr>
            <a:r>
              <a:t/>
            </a:r>
            <a:endParaRPr/>
          </a:p>
        </p:txBody>
      </p:sp>
      <p:sp>
        <p:nvSpPr>
          <p:cNvPr id="100" name="Google Shape;100;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1" name="Google Shape;101;p18"/>
          <p:cNvPicPr preferRelativeResize="0"/>
          <p:nvPr/>
        </p:nvPicPr>
        <p:blipFill>
          <a:blip r:embed="rId3">
            <a:alphaModFix/>
          </a:blip>
          <a:stretch>
            <a:fillRect/>
          </a:stretch>
        </p:blipFill>
        <p:spPr>
          <a:xfrm>
            <a:off x="311700" y="1391975"/>
            <a:ext cx="8520600" cy="327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1: background corrections to reduce smear contaminations  </a:t>
            </a:r>
            <a:endParaRPr/>
          </a:p>
          <a:p>
            <a:pPr indent="0" lvl="0" marL="0" rtl="0" algn="l">
              <a:spcBef>
                <a:spcPts val="0"/>
              </a:spcBef>
              <a:spcAft>
                <a:spcPts val="0"/>
              </a:spcAft>
              <a:buNone/>
            </a:pPr>
            <a:r>
              <a:t/>
            </a:r>
            <a:endParaRPr/>
          </a:p>
        </p:txBody>
      </p:sp>
      <p:sp>
        <p:nvSpPr>
          <p:cNvPr id="107" name="Google Shape;107;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lnSpc>
                <a:spcPct val="114000"/>
              </a:lnSpc>
              <a:spcBef>
                <a:spcPts val="0"/>
              </a:spcBef>
              <a:spcAft>
                <a:spcPts val="0"/>
              </a:spcAft>
              <a:buSzPts val="1800"/>
              <a:buChar char="●"/>
            </a:pPr>
            <a:r>
              <a:rPr lang="zh-TW"/>
              <a:t>Two methods can reduce the artifacts in local background:</a:t>
            </a:r>
            <a:endParaRPr/>
          </a:p>
          <a:p>
            <a:pPr indent="0" lvl="0" marL="457200" rtl="0" algn="just">
              <a:lnSpc>
                <a:spcPct val="114000"/>
              </a:lnSpc>
              <a:spcBef>
                <a:spcPts val="0"/>
              </a:spcBef>
              <a:spcAft>
                <a:spcPts val="0"/>
              </a:spcAft>
              <a:buNone/>
            </a:pPr>
            <a:r>
              <a:t/>
            </a:r>
            <a:endParaRPr/>
          </a:p>
          <a:p>
            <a:pPr indent="-330200" lvl="1" marL="914400" rtl="0" algn="just">
              <a:lnSpc>
                <a:spcPct val="114000"/>
              </a:lnSpc>
              <a:spcBef>
                <a:spcPts val="0"/>
              </a:spcBef>
              <a:spcAft>
                <a:spcPts val="0"/>
              </a:spcAft>
              <a:buSzPts val="1600"/>
              <a:buChar char="○"/>
            </a:pPr>
            <a:r>
              <a:rPr lang="zh-TW" sz="1600"/>
              <a:t>Manually adjust the grid size to fit the circles to  each individual spot: A larger spot size can diminish the signal of the spot because the signal density decreases with increasing spot size and requires considerable time and effort. </a:t>
            </a:r>
            <a:endParaRPr sz="1600"/>
          </a:p>
          <a:p>
            <a:pPr indent="0" lvl="0" marL="914400" rtl="0" algn="just">
              <a:lnSpc>
                <a:spcPct val="114000"/>
              </a:lnSpc>
              <a:spcBef>
                <a:spcPts val="0"/>
              </a:spcBef>
              <a:spcAft>
                <a:spcPts val="0"/>
              </a:spcAft>
              <a:buNone/>
            </a:pPr>
            <a:r>
              <a:t/>
            </a:r>
            <a:endParaRPr sz="1600"/>
          </a:p>
          <a:p>
            <a:pPr indent="-330200" lvl="1" marL="914400" rtl="0" algn="just">
              <a:lnSpc>
                <a:spcPct val="114000"/>
              </a:lnSpc>
              <a:spcBef>
                <a:spcPts val="0"/>
              </a:spcBef>
              <a:spcAft>
                <a:spcPts val="0"/>
              </a:spcAft>
              <a:buSzPts val="1600"/>
              <a:buChar char="○"/>
            </a:pPr>
            <a:r>
              <a:rPr lang="zh-TW" sz="1600"/>
              <a:t>Background correction applied in ProCAT : Replaces the background intensity of the central spot with the background from its local neighborhood. A </a:t>
            </a:r>
            <a:r>
              <a:rPr b="1" lang="zh-TW" sz="1600"/>
              <a:t>three by three surrounding window</a:t>
            </a:r>
            <a:r>
              <a:rPr lang="zh-TW" sz="1600"/>
              <a:t> is assigned to each protein spot, and the median background of the nine spots will be used as the 'neighborhood background' value for the central spot .</a:t>
            </a:r>
            <a:endParaRPr sz="1600"/>
          </a:p>
          <a:p>
            <a:pPr indent="0" lvl="0" marL="0" rtl="0" algn="l">
              <a:spcBef>
                <a:spcPts val="0"/>
              </a:spcBef>
              <a:spcAft>
                <a:spcPts val="0"/>
              </a:spcAft>
              <a:buNone/>
            </a:pPr>
            <a:r>
              <a:rPr lang="zh-TW"/>
              <a:t> </a:t>
            </a:r>
            <a:endParaRPr/>
          </a:p>
          <a:p>
            <a:pPr indent="0" lvl="0" marL="914400" rtl="0" algn="l">
              <a:spcBef>
                <a:spcPts val="1600"/>
              </a:spcBef>
              <a:spcAft>
                <a:spcPts val="0"/>
              </a:spcAft>
              <a:buNone/>
            </a:pPr>
            <a:r>
              <a:t/>
            </a:r>
            <a:endParaRPr/>
          </a:p>
          <a:p>
            <a:pPr indent="0" lvl="0" marL="0" rtl="0" algn="l">
              <a:spcBef>
                <a:spcPts val="1600"/>
              </a:spcBef>
              <a:spcAft>
                <a:spcPts val="0"/>
              </a:spcAft>
              <a:buNone/>
            </a:pPr>
            <a:r>
              <a:rPr lang="zh-TW"/>
              <a:t>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1: background corrections to reduce smear contaminations  </a:t>
            </a:r>
            <a:endParaRPr/>
          </a:p>
          <a:p>
            <a:pPr indent="0" lvl="0" marL="0" rtl="0" algn="l">
              <a:spcBef>
                <a:spcPts val="0"/>
              </a:spcBef>
              <a:spcAft>
                <a:spcPts val="0"/>
              </a:spcAft>
              <a:buNone/>
            </a:pPr>
            <a:r>
              <a:t/>
            </a:r>
            <a:endParaRPr/>
          </a:p>
        </p:txBody>
      </p:sp>
      <p:sp>
        <p:nvSpPr>
          <p:cNvPr id="113" name="Google Shape;113;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4" name="Google Shape;114;p20"/>
          <p:cNvPicPr preferRelativeResize="0"/>
          <p:nvPr/>
        </p:nvPicPr>
        <p:blipFill>
          <a:blip r:embed="rId3">
            <a:alphaModFix/>
          </a:blip>
          <a:stretch>
            <a:fillRect/>
          </a:stretch>
        </p:blipFill>
        <p:spPr>
          <a:xfrm>
            <a:off x="835998" y="1223775"/>
            <a:ext cx="2823175" cy="3387800"/>
          </a:xfrm>
          <a:prstGeom prst="rect">
            <a:avLst/>
          </a:prstGeom>
          <a:noFill/>
          <a:ln>
            <a:noFill/>
          </a:ln>
        </p:spPr>
      </p:pic>
      <p:pic>
        <p:nvPicPr>
          <p:cNvPr id="115" name="Google Shape;115;p20"/>
          <p:cNvPicPr preferRelativeResize="0"/>
          <p:nvPr/>
        </p:nvPicPr>
        <p:blipFill>
          <a:blip r:embed="rId4">
            <a:alphaModFix/>
          </a:blip>
          <a:stretch>
            <a:fillRect/>
          </a:stretch>
        </p:blipFill>
        <p:spPr>
          <a:xfrm>
            <a:off x="5553575" y="1956562"/>
            <a:ext cx="2479250" cy="667925"/>
          </a:xfrm>
          <a:prstGeom prst="rect">
            <a:avLst/>
          </a:prstGeom>
          <a:noFill/>
          <a:ln>
            <a:noFill/>
          </a:ln>
        </p:spPr>
      </p:pic>
      <p:pic>
        <p:nvPicPr>
          <p:cNvPr id="116" name="Google Shape;116;p20"/>
          <p:cNvPicPr preferRelativeResize="0"/>
          <p:nvPr/>
        </p:nvPicPr>
        <p:blipFill>
          <a:blip r:embed="rId5">
            <a:alphaModFix/>
          </a:blip>
          <a:stretch>
            <a:fillRect/>
          </a:stretch>
        </p:blipFill>
        <p:spPr>
          <a:xfrm>
            <a:off x="5076900" y="2883575"/>
            <a:ext cx="3358250" cy="104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400"/>
              <a:t>Module 1: background corrections to reduce smear contaminations  </a:t>
            </a:r>
            <a:endParaRPr/>
          </a:p>
        </p:txBody>
      </p:sp>
      <p:sp>
        <p:nvSpPr>
          <p:cNvPr id="122" name="Google Shape;122;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zh-TW"/>
              <a:t>A</a:t>
            </a:r>
            <a:r>
              <a:rPr lang="zh-TW"/>
              <a:t>pplied the neighborhood background correction to the PKA(蛋白激酶A) spots. As expected, the </a:t>
            </a:r>
            <a:r>
              <a:rPr b="1" lang="zh-TW"/>
              <a:t>median </a:t>
            </a:r>
            <a:r>
              <a:rPr lang="zh-TW"/>
              <a:t>for PKA signal intensities was </a:t>
            </a:r>
            <a:r>
              <a:rPr b="1" lang="zh-TW"/>
              <a:t>enhanced by 53%.</a:t>
            </a:r>
            <a:r>
              <a:rPr lang="zh-TW"/>
              <a:t> Furthermore, the PKA signals from different positions are more similar to each other; the </a:t>
            </a:r>
            <a:r>
              <a:rPr b="1" lang="zh-TW"/>
              <a:t>variance</a:t>
            </a:r>
            <a:r>
              <a:rPr lang="zh-TW"/>
              <a:t> within them is </a:t>
            </a:r>
            <a:r>
              <a:rPr b="1" lang="zh-TW"/>
              <a:t>decreased by 41%</a:t>
            </a:r>
            <a:r>
              <a:rPr lang="zh-TW"/>
              <a:t> (p value = 0.006).  </a:t>
            </a:r>
            <a:endParaRPr/>
          </a:p>
        </p:txBody>
      </p:sp>
      <p:pic>
        <p:nvPicPr>
          <p:cNvPr id="123" name="Google Shape;123;p21"/>
          <p:cNvPicPr preferRelativeResize="0"/>
          <p:nvPr/>
        </p:nvPicPr>
        <p:blipFill>
          <a:blip r:embed="rId3">
            <a:alphaModFix/>
          </a:blip>
          <a:stretch>
            <a:fillRect/>
          </a:stretch>
        </p:blipFill>
        <p:spPr>
          <a:xfrm>
            <a:off x="3190100" y="2807525"/>
            <a:ext cx="2763800" cy="2221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